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98" r:id="rId2"/>
    <p:sldId id="359" r:id="rId3"/>
    <p:sldId id="347" r:id="rId4"/>
    <p:sldId id="348" r:id="rId5"/>
    <p:sldId id="349" r:id="rId6"/>
    <p:sldId id="315" r:id="rId7"/>
    <p:sldId id="317" r:id="rId8"/>
    <p:sldId id="360" r:id="rId9"/>
    <p:sldId id="377" r:id="rId10"/>
    <p:sldId id="316" r:id="rId11"/>
    <p:sldId id="350" r:id="rId12"/>
    <p:sldId id="329" r:id="rId13"/>
    <p:sldId id="328" r:id="rId14"/>
    <p:sldId id="330" r:id="rId15"/>
    <p:sldId id="325" r:id="rId16"/>
    <p:sldId id="334" r:id="rId17"/>
    <p:sldId id="332" r:id="rId18"/>
    <p:sldId id="375" r:id="rId19"/>
    <p:sldId id="343" r:id="rId20"/>
    <p:sldId id="351" r:id="rId21"/>
    <p:sldId id="344" r:id="rId22"/>
    <p:sldId id="345" r:id="rId23"/>
    <p:sldId id="263" r:id="rId24"/>
    <p:sldId id="352" r:id="rId25"/>
    <p:sldId id="370" r:id="rId26"/>
    <p:sldId id="371" r:id="rId27"/>
    <p:sldId id="354" r:id="rId28"/>
    <p:sldId id="372" r:id="rId29"/>
    <p:sldId id="355" r:id="rId30"/>
    <p:sldId id="356" r:id="rId31"/>
    <p:sldId id="374" r:id="rId32"/>
    <p:sldId id="368" r:id="rId33"/>
    <p:sldId id="376" r:id="rId34"/>
    <p:sldId id="369" r:id="rId35"/>
    <p:sldId id="357" r:id="rId36"/>
    <p:sldId id="358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78" r:id="rId45"/>
    <p:sldId id="37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4704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-1024" y="-112"/>
      </p:cViewPr>
      <p:guideLst>
        <p:guide orient="horz" pos="16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8/30/15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8/30/15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0" y="6356350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8/30/15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8/30/15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LvsQdn" TargetMode="Externa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w98wxu" TargetMode="External"/><Relationship Id="rId4" Type="http://schemas.openxmlformats.org/officeDocument/2006/relationships/hyperlink" Target="https://goo.gl/nv2AVK" TargetMode="External"/><Relationship Id="rId5" Type="http://schemas.openxmlformats.org/officeDocument/2006/relationships/hyperlink" Target="http://goo.gl/tY4nLu" TargetMode="External"/><Relationship Id="rId6" Type="http://schemas.openxmlformats.org/officeDocument/2006/relationships/hyperlink" Target="http://goo.gl/RMxWC" TargetMode="External"/><Relationship Id="rId7" Type="http://schemas.openxmlformats.org/officeDocument/2006/relationships/hyperlink" Target="http://goo.gl/wLVrYA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FTyhkJ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imKuxp" TargetMode="External"/><Relationship Id="rId4" Type="http://schemas.openxmlformats.org/officeDocument/2006/relationships/hyperlink" Target="http://goo.gl/iRpfC7" TargetMode="External"/><Relationship Id="rId5" Type="http://schemas.openxmlformats.org/officeDocument/2006/relationships/hyperlink" Target="http://goo.gl/HPKjC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211" y="2847404"/>
            <a:ext cx="82534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9F2021"/>
                </a:solidFill>
              </a:rPr>
              <a:t>GALE: Geometric active learning for Search-Based </a:t>
            </a:r>
            <a:r>
              <a:rPr lang="en-US" sz="4000" b="1" dirty="0" smtClean="0">
                <a:solidFill>
                  <a:srgbClr val="9F2021"/>
                </a:solidFill>
              </a:rPr>
              <a:t>Software Engineering</a:t>
            </a:r>
            <a:endParaRPr lang="en-US" sz="4000" b="1" dirty="0" smtClean="0">
              <a:solidFill>
                <a:srgbClr val="9F2021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9F2021"/>
                </a:solidFill>
              </a:rPr>
              <a:t>  </a:t>
            </a:r>
            <a:endParaRPr lang="en-US" sz="4000" b="1" dirty="0">
              <a:solidFill>
                <a:srgbClr val="9F2021"/>
              </a:solidFill>
            </a:endParaRPr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457200" y="4526933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700" dirty="0" smtClean="0"/>
              <a:t>Joseph Krall, </a:t>
            </a:r>
            <a:r>
              <a:rPr lang="en-US" sz="2700" dirty="0" err="1" smtClean="0"/>
              <a:t>LoadIQ</a:t>
            </a:r>
            <a:endParaRPr lang="en-US" sz="2700" dirty="0" smtClean="0"/>
          </a:p>
          <a:p>
            <a:pPr>
              <a:lnSpc>
                <a:spcPct val="80000"/>
              </a:lnSpc>
            </a:pPr>
            <a:r>
              <a:rPr lang="en-US" sz="2700" dirty="0" smtClean="0"/>
              <a:t>Tim Menzies, NC State</a:t>
            </a:r>
          </a:p>
          <a:p>
            <a:pPr>
              <a:lnSpc>
                <a:spcPct val="80000"/>
              </a:lnSpc>
            </a:pPr>
            <a:r>
              <a:rPr lang="en-US" sz="2700" dirty="0" smtClean="0"/>
              <a:t>Misty  Davies, NASA Ames</a:t>
            </a:r>
            <a:endParaRPr lang="en-US" sz="2700" dirty="0"/>
          </a:p>
        </p:txBody>
      </p:sp>
      <p:sp>
        <p:nvSpPr>
          <p:cNvPr id="11" name="Rectangle 10"/>
          <p:cNvSpPr/>
          <p:nvPr/>
        </p:nvSpPr>
        <p:spPr>
          <a:xfrm>
            <a:off x="3405329" y="6100489"/>
            <a:ext cx="227898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9F2021"/>
                </a:solidFill>
              </a:rPr>
              <a:t>Sept 5, 2015</a:t>
            </a:r>
            <a:endParaRPr lang="en-US" sz="3200" b="1" dirty="0">
              <a:solidFill>
                <a:srgbClr val="9F202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55" y="-23516"/>
            <a:ext cx="9341295" cy="23535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2617" y="4204"/>
            <a:ext cx="929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F2021"/>
                </a:solidFill>
              </a:rPr>
              <a:t> 10th Joint Meeting of the European Software Engineering Conference and the ACM SIGSOFT Symposium on the Foundations of Software </a:t>
            </a:r>
            <a:r>
              <a:rPr lang="en-US" b="1" dirty="0" smtClean="0">
                <a:solidFill>
                  <a:srgbClr val="9F2021"/>
                </a:solidFill>
              </a:rPr>
              <a:t>Engineering:  FSE’15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CPU is more confusing:</a:t>
            </a:r>
            <a:br>
              <a:rPr lang="en-US" dirty="0" smtClean="0"/>
            </a:br>
            <a:r>
              <a:rPr lang="en-US" dirty="0" smtClean="0"/>
              <a:t>who understands all that output?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84971" y="1820487"/>
            <a:ext cx="413868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Evaluates 1000s, 1,000,000s of candidates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890" y="1764060"/>
            <a:ext cx="4137058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Ever</a:t>
            </a:r>
            <a:r>
              <a:rPr lang="en-US" baseline="0" dirty="0" smtClean="0"/>
              <a:t> tried to explain to a Pareto frontier to a business user?</a:t>
            </a:r>
          </a:p>
          <a:p>
            <a:endParaRPr lang="en-US" baseline="0" dirty="0" smtClean="0"/>
          </a:p>
          <a:p>
            <a:r>
              <a:rPr lang="en-US" dirty="0" smtClean="0"/>
              <a:t>Ever been asked for an audit trial on how  conclusions were made?</a:t>
            </a:r>
          </a:p>
          <a:p>
            <a:endParaRPr lang="en-US" dirty="0" smtClean="0"/>
          </a:p>
          <a:p>
            <a:r>
              <a:rPr lang="en-US" dirty="0" err="1"/>
              <a:t>Verrappa</a:t>
            </a:r>
            <a:r>
              <a:rPr lang="en-US" dirty="0"/>
              <a:t> and </a:t>
            </a:r>
            <a:r>
              <a:rPr lang="en-US" dirty="0" err="1" smtClean="0"/>
              <a:t>Letier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..for industrial problems, these algorithms generate (many) solutions, which makes the tasks of under- standing them and selecting one among them difficult and time consuming” 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https://goo.gl/LvsQdn</a:t>
            </a:r>
            <a:r>
              <a:rPr lang="en-US" dirty="0" smtClean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62" y="2416554"/>
            <a:ext cx="3779587" cy="31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4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use less CPU for search-based</a:t>
            </a:r>
            <a:r>
              <a:rPr lang="en-US" dirty="0" smtClean="0"/>
              <a:t> SE?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How to use less CPU</a:t>
            </a:r>
          </a:p>
          <a:p>
            <a:pPr lvl="1"/>
            <a:r>
              <a:rPr lang="en-US" b="1" dirty="0" smtClean="0">
                <a:solidFill>
                  <a:srgbClr val="9F2021"/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Experimental results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Related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Future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 </a:t>
            </a:r>
            <a:r>
              <a:rPr lang="en-US" dirty="0" smtClean="0">
                <a:solidFill>
                  <a:srgbClr val="7F7F7F"/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Are we making this too hard?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80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</a:t>
            </a:r>
            <a:r>
              <a:rPr lang="en-US" dirty="0" smtClean="0">
                <a:solidFill>
                  <a:schemeClr val="bg1"/>
                </a:solidFill>
              </a:rPr>
              <a:t>(for SBSE)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9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3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</a:t>
            </a:r>
            <a:r>
              <a:rPr lang="en-US" dirty="0" smtClean="0"/>
              <a:t>*      O</a:t>
            </a:r>
            <a:r>
              <a:rPr lang="en-US" dirty="0" smtClean="0"/>
              <a:t>(N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en-US" dirty="0" smtClean="0"/>
              <a:t>  +                 K*         </a:t>
            </a:r>
            <a:r>
              <a:rPr lang="en-US" dirty="0" smtClean="0"/>
              <a:t>O(1)*N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80" y="3341228"/>
            <a:ext cx="3779587" cy="314084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9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*    O(N</a:t>
            </a:r>
            <a:r>
              <a:rPr lang="en-US" baseline="30000" dirty="0" smtClean="0"/>
              <a:t>2</a:t>
            </a:r>
            <a:r>
              <a:rPr lang="en-US" dirty="0" smtClean="0"/>
              <a:t>)    +                   K     *  O(1)*N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68518"/>
            <a:ext cx="4117112" cy="4630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Near linear time </a:t>
            </a:r>
            <a:br>
              <a:rPr lang="en-US" sz="2000" dirty="0" smtClean="0"/>
            </a:br>
            <a:r>
              <a:rPr lang="en-US" sz="2000" dirty="0" smtClean="0"/>
              <a:t>k=2 divisive </a:t>
            </a:r>
            <a:r>
              <a:rPr lang="en-US" sz="2000" dirty="0" smtClean="0"/>
              <a:t>clustering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Evaluate 2 distant  points (X,Y) per cluster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large</a:t>
            </a:r>
            <a:endParaRPr lang="en-US" sz="2000" dirty="0"/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r>
              <a:rPr lang="en-US" sz="2000" dirty="0" smtClean="0"/>
              <a:t>Else, push points  towards X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717854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2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099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3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*    O(N</a:t>
            </a:r>
            <a:r>
              <a:rPr lang="en-US" baseline="30000" dirty="0" smtClean="0"/>
              <a:t>2</a:t>
            </a:r>
            <a:r>
              <a:rPr lang="en-US" dirty="0" smtClean="0"/>
              <a:t>)    +             K     *        O(1)*N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68518"/>
            <a:ext cx="4117112" cy="4630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Near linear time </a:t>
            </a:r>
            <a:br>
              <a:rPr lang="en-US" sz="2000" dirty="0" smtClean="0"/>
            </a:br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Evaluate 2 distant  points (X,Y) per cluster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large</a:t>
            </a:r>
            <a:endParaRPr lang="en-US" sz="2000" dirty="0"/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r>
              <a:rPr lang="en-US" sz="2000" dirty="0" smtClean="0"/>
              <a:t>Else, push points  towards X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2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04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099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3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 *    O(N</a:t>
            </a:r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    +               K     *        O(1)*N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68518"/>
            <a:ext cx="4117112" cy="4630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Near linear time </a:t>
            </a:r>
            <a:br>
              <a:rPr lang="en-US" sz="2000" dirty="0" smtClean="0"/>
            </a:br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Evaluate 2 distant  points (X,Y) per cluster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large</a:t>
            </a:r>
            <a:endParaRPr lang="en-US" sz="2000" dirty="0"/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r>
              <a:rPr lang="en-US" sz="2000" dirty="0" smtClean="0"/>
              <a:t>Else, push points  towards X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895654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17552" y="58582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063616" y="2366817"/>
            <a:ext cx="473228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92694" y="2366817"/>
            <a:ext cx="505212" cy="35103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27095" y="2366818"/>
            <a:ext cx="160592" cy="3500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228905" y="2366819"/>
            <a:ext cx="312992" cy="3500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82749" y="2717854"/>
            <a:ext cx="386265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g  *    O(N)    +        log(  K      *  O(1) * N)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8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2" y="293952"/>
            <a:ext cx="4353299" cy="4315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58" y="3292310"/>
            <a:ext cx="4484396" cy="33558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26377" y="940660"/>
            <a:ext cx="1714156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000" dirty="0" smtClean="0"/>
              <a:t>Fast k=2 </a:t>
            </a:r>
          </a:p>
          <a:p>
            <a:r>
              <a:rPr lang="en-US" sz="3000" dirty="0" smtClean="0"/>
              <a:t>Divisive</a:t>
            </a:r>
          </a:p>
          <a:p>
            <a:r>
              <a:rPr lang="en-US" sz="3000" dirty="0" smtClean="0"/>
              <a:t>clustering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6050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2" y="0"/>
            <a:ext cx="7119802" cy="68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8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</a:t>
            </a:r>
            <a:r>
              <a:rPr lang="en-US" dirty="0" smtClean="0">
                <a:solidFill>
                  <a:srgbClr val="7F7F7F"/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GALE’s “geometric search”  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Experimental </a:t>
            </a:r>
            <a:r>
              <a:rPr lang="en-US" b="1" dirty="0" smtClean="0">
                <a:solidFill>
                  <a:srgbClr val="9F2021"/>
                </a:solidFill>
              </a:rPr>
              <a:t>results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Related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Future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 </a:t>
            </a:r>
            <a:r>
              <a:rPr lang="en-US" dirty="0" smtClean="0">
                <a:solidFill>
                  <a:srgbClr val="7F7F7F"/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Are we making this too hard?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1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models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Benchmark suites (small)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usual suspects: </a:t>
            </a:r>
            <a:r>
              <a:rPr lang="en-US" sz="2000" dirty="0" smtClean="0">
                <a:hlinkClick r:id="rId2"/>
              </a:rPr>
              <a:t>goo.gl/FTyhkJ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2-3 line equations</a:t>
            </a:r>
          </a:p>
          <a:p>
            <a:pPr lvl="1"/>
            <a:r>
              <a:rPr lang="en-US" sz="1800" dirty="0" smtClean="0"/>
              <a:t>Fonseca, Schaffer,  </a:t>
            </a:r>
            <a:r>
              <a:rPr lang="en-US" sz="1800" dirty="0" err="1" smtClean="0"/>
              <a:t>woBar</a:t>
            </a:r>
            <a:r>
              <a:rPr lang="en-US" sz="1800" dirty="0" smtClean="0"/>
              <a:t>. </a:t>
            </a:r>
            <a:r>
              <a:rPr lang="en-US" sz="1800" dirty="0" err="1" smtClean="0"/>
              <a:t>Golinski</a:t>
            </a:r>
            <a:r>
              <a:rPr lang="en-US" sz="1800" dirty="0" smtClean="0"/>
              <a:t>, 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Also, from </a:t>
            </a:r>
            <a:r>
              <a:rPr lang="en-US" sz="2000" dirty="0" smtClean="0">
                <a:hlinkClick r:id="rId3"/>
              </a:rPr>
              <a:t>goo.gl/w98wxu</a:t>
            </a:r>
            <a:endParaRPr lang="en-US" sz="2000" dirty="0" smtClean="0"/>
          </a:p>
          <a:p>
            <a:pPr lvl="1"/>
            <a:r>
              <a:rPr lang="en-US" sz="1800" dirty="0" smtClean="0"/>
              <a:t>The ZDT suite :  </a:t>
            </a:r>
          </a:p>
          <a:p>
            <a:pPr lvl="1"/>
            <a:r>
              <a:rPr lang="en-US" sz="1800" dirty="0" smtClean="0"/>
              <a:t>The	 DTLZ  suite</a:t>
            </a:r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SE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11507"/>
            <a:ext cx="4041775" cy="448011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On-line at: </a:t>
            </a:r>
            <a:r>
              <a:rPr lang="en-US" dirty="0" smtClean="0">
                <a:hlinkClick r:id="rId4"/>
              </a:rPr>
              <a:t>goo.gl/nv2AVK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XOMO: </a:t>
            </a:r>
            <a:r>
              <a:rPr lang="en-US" dirty="0" smtClean="0">
                <a:hlinkClick r:id="rId5"/>
              </a:rPr>
              <a:t>goo.gl/tY4nLu</a:t>
            </a:r>
            <a:r>
              <a:rPr lang="en-US" dirty="0" smtClean="0"/>
              <a:t>  COCOMO software effort estimator + defect prediction + risk advisor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POM3: </a:t>
            </a:r>
            <a:r>
              <a:rPr lang="en-US" dirty="0" smtClean="0">
                <a:hlinkClick r:id="rId6"/>
              </a:rPr>
              <a:t>goo.gl/RMxWC</a:t>
            </a:r>
            <a:r>
              <a:rPr lang="en-US" dirty="0" smtClean="0"/>
              <a:t> Agile teams prioritizing tasks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asks costs and utility may subsequently change</a:t>
            </a:r>
          </a:p>
          <a:p>
            <a:pPr lvl="2"/>
            <a:r>
              <a:rPr lang="en-US" dirty="0" smtClean="0"/>
              <a:t>Teams depend on products from other teams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Internal NASA models:</a:t>
            </a:r>
          </a:p>
          <a:p>
            <a:pPr lvl="1"/>
            <a:r>
              <a:rPr lang="en-US" dirty="0" smtClean="0"/>
              <a:t>CDA: </a:t>
            </a:r>
            <a:r>
              <a:rPr lang="en-US" dirty="0"/>
              <a:t> </a:t>
            </a:r>
            <a:r>
              <a:rPr lang="en-US" dirty="0" smtClean="0">
                <a:hlinkClick r:id="rId7"/>
              </a:rPr>
              <a:t>goo.gl/wLVrYA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NASA’s requirements models for human avionics</a:t>
            </a:r>
          </a:p>
        </p:txBody>
      </p:sp>
    </p:spTree>
    <p:extLst>
      <p:ext uri="{BB962C8B-B14F-4D97-AF65-F5344CB8AC3E}">
        <p14:creationId xmlns:p14="http://schemas.microsoft.com/office/powerpoint/2010/main" val="378061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we </a:t>
            </a:r>
            <a:r>
              <a:rPr lang="en-US" dirty="0" smtClean="0"/>
              <a:t>used (in paper)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NSGA-II </a:t>
            </a:r>
            <a:r>
              <a:rPr lang="en-US" sz="2200" dirty="0" smtClean="0"/>
              <a:t>(of course)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dirty="0" smtClean="0"/>
              <a:t>SPEA2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Selected from </a:t>
            </a:r>
            <a:r>
              <a:rPr lang="en-US" dirty="0" err="1" smtClean="0"/>
              <a:t>Sayyad</a:t>
            </a:r>
            <a:r>
              <a:rPr lang="en-US" dirty="0" smtClean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ICSE’13 survey of “usually used MOEAs in SE”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IBEA:</a:t>
            </a:r>
          </a:p>
          <a:p>
            <a:pPr lvl="1"/>
            <a:r>
              <a:rPr lang="en-US" dirty="0" smtClean="0"/>
              <a:t>BTW, I don</a:t>
            </a:r>
            <a:r>
              <a:rPr lang="fr-FR" dirty="0" smtClean="0"/>
              <a:t>’</a:t>
            </a:r>
            <a:r>
              <a:rPr lang="en-US" dirty="0" smtClean="0"/>
              <a:t>t like IBEA, just its continuous domination function</a:t>
            </a:r>
          </a:p>
          <a:p>
            <a:pPr lvl="1"/>
            <a:r>
              <a:rPr lang="en-US" dirty="0" smtClean="0"/>
              <a:t>Used in GALE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Since paper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11507"/>
            <a:ext cx="4041775" cy="4480117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</a:t>
            </a:r>
            <a:r>
              <a:rPr lang="en-US" dirty="0" smtClean="0"/>
              <a:t>evolution</a:t>
            </a:r>
          </a:p>
          <a:p>
            <a:r>
              <a:rPr lang="en-US" dirty="0" smtClean="0"/>
              <a:t>MOEA/D</a:t>
            </a:r>
          </a:p>
          <a:p>
            <a:r>
              <a:rPr lang="en-US" dirty="0" smtClean="0"/>
              <a:t>?NSGA III</a:t>
            </a:r>
          </a:p>
          <a:p>
            <a:pPr lvl="1"/>
            <a:r>
              <a:rPr lang="en-US" sz="2400" dirty="0" smtClean="0"/>
              <a:t>Some quirky “bunching problems”</a:t>
            </a:r>
          </a:p>
        </p:txBody>
      </p:sp>
    </p:spTree>
    <p:extLst>
      <p:ext uri="{BB962C8B-B14F-4D97-AF65-F5344CB8AC3E}">
        <p14:creationId xmlns:p14="http://schemas.microsoft.com/office/powerpoint/2010/main" val="164925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Evaluations per generation: </a:t>
            </a:r>
            <a:br>
              <a:rPr lang="en-US" dirty="0" smtClean="0"/>
            </a:br>
            <a:r>
              <a:rPr lang="en-US" dirty="0" smtClean="0"/>
              <a:t>GALE = O(log(N)); Others = O(N)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47" y="1732831"/>
            <a:ext cx="3347658" cy="45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small models, not much slower</a:t>
            </a:r>
            <a:br>
              <a:rPr lang="en-US" dirty="0" smtClean="0"/>
            </a:br>
            <a:r>
              <a:rPr lang="en-US" dirty="0" smtClean="0"/>
              <a:t>For big models, 100 times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80" y="1661255"/>
            <a:ext cx="2998675" cy="4373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97" y="1686280"/>
            <a:ext cx="3199291" cy="437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0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70" y="1832812"/>
            <a:ext cx="4466226" cy="4159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008" y="1807227"/>
            <a:ext cx="381025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Hypervolume</a:t>
            </a:r>
            <a:r>
              <a:rPr lang="en-US" sz="2000" b="1" dirty="0" smtClean="0"/>
              <a:t>: </a:t>
            </a:r>
          </a:p>
          <a:p>
            <a:r>
              <a:rPr lang="en-US" sz="2000" dirty="0" smtClean="0"/>
              <a:t>• Volume </a:t>
            </a:r>
            <a:r>
              <a:rPr lang="en-US" sz="2000" dirty="0" err="1" smtClean="0"/>
              <a:t>sweeped</a:t>
            </a:r>
            <a:r>
              <a:rPr lang="en-US" sz="2000" dirty="0" smtClean="0"/>
              <a:t> out </a:t>
            </a:r>
            <a:br>
              <a:rPr lang="en-US" sz="2000" dirty="0" smtClean="0"/>
            </a:br>
            <a:r>
              <a:rPr lang="en-US" sz="2000" dirty="0" smtClean="0"/>
              <a:t>   by the Pareto frontier </a:t>
            </a:r>
          </a:p>
          <a:p>
            <a:r>
              <a:rPr lang="en-US" sz="2000" dirty="0" smtClean="0"/>
              <a:t>• More is best</a:t>
            </a:r>
          </a:p>
          <a:p>
            <a:r>
              <a:rPr lang="en-US" sz="2000" dirty="0" smtClean="0"/>
              <a:t>• GALE’s random search explores</a:t>
            </a:r>
            <a:br>
              <a:rPr lang="en-US" sz="2000" dirty="0" smtClean="0"/>
            </a:br>
            <a:r>
              <a:rPr lang="en-US" sz="2000" dirty="0" smtClean="0"/>
              <a:t>   less than others</a:t>
            </a:r>
          </a:p>
          <a:p>
            <a:endParaRPr lang="en-US" sz="2000" dirty="0" smtClean="0"/>
          </a:p>
          <a:p>
            <a:r>
              <a:rPr lang="en-US" sz="2000" b="1" dirty="0" smtClean="0"/>
              <a:t>Spread: </a:t>
            </a:r>
          </a:p>
          <a:p>
            <a:r>
              <a:rPr lang="en-US" sz="2000" dirty="0" smtClean="0"/>
              <a:t>• gap between final solutions</a:t>
            </a:r>
          </a:p>
          <a:p>
            <a:r>
              <a:rPr lang="en-US" sz="2000" dirty="0" smtClean="0"/>
              <a:t>• less is best</a:t>
            </a:r>
            <a:br>
              <a:rPr lang="en-US" sz="2000" dirty="0" smtClean="0"/>
            </a:br>
            <a:r>
              <a:rPr lang="en-US" sz="2000" dirty="0" smtClean="0"/>
              <a:t>• </a:t>
            </a:r>
            <a:r>
              <a:rPr lang="en-US" sz="2000" dirty="0" smtClean="0"/>
              <a:t>GALE’s </a:t>
            </a:r>
            <a:r>
              <a:rPr lang="en-US" sz="2000" dirty="0" smtClean="0"/>
              <a:t>gaps are less: it</a:t>
            </a:r>
            <a:br>
              <a:rPr lang="en-US" sz="2000" dirty="0" smtClean="0"/>
            </a:br>
            <a:r>
              <a:rPr lang="en-US" sz="2000" dirty="0" smtClean="0"/>
              <a:t>   explores its space in more</a:t>
            </a:r>
            <a:br>
              <a:rPr lang="en-US" sz="2000" dirty="0" smtClean="0"/>
            </a:br>
            <a:r>
              <a:rPr lang="en-US" sz="2000" dirty="0" smtClean="0"/>
              <a:t>   details</a:t>
            </a:r>
          </a:p>
          <a:p>
            <a:endParaRPr lang="en-US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Performance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1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comparisons</a:t>
            </a:r>
            <a:br>
              <a:rPr lang="en-US" dirty="0" smtClean="0"/>
            </a:br>
            <a:r>
              <a:rPr lang="en-US" dirty="0" smtClean="0"/>
              <a:t>improvements pop0 to last pop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36" y="1516171"/>
            <a:ext cx="6169428" cy="5238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606" y="2081210"/>
            <a:ext cx="1106530" cy="14773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Gray:</a:t>
            </a:r>
          </a:p>
          <a:p>
            <a:r>
              <a:rPr lang="en-US" dirty="0" smtClean="0"/>
              <a:t>GALE</a:t>
            </a:r>
          </a:p>
          <a:p>
            <a:r>
              <a:rPr lang="en-US" dirty="0" smtClean="0"/>
              <a:t>is as good</a:t>
            </a:r>
          </a:p>
          <a:p>
            <a:r>
              <a:rPr lang="en-US" dirty="0"/>
              <a:t>a</a:t>
            </a:r>
            <a:r>
              <a:rPr lang="en-US" dirty="0" smtClean="0"/>
              <a:t>s the</a:t>
            </a:r>
          </a:p>
          <a:p>
            <a:r>
              <a:rPr lang="en-US" dirty="0" smtClean="0"/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54758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big models, GALE does very well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87" y="1269419"/>
            <a:ext cx="5564674" cy="5063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46" y="1856071"/>
            <a:ext cx="2479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000" dirty="0" smtClean="0"/>
              <a:t>NASA’s requirements models for human avionics</a:t>
            </a:r>
          </a:p>
          <a:p>
            <a:pPr marL="0" lvl="2"/>
            <a:endParaRPr lang="en-US" sz="2000" dirty="0"/>
          </a:p>
          <a:p>
            <a:pPr marL="0" lvl="2"/>
            <a:r>
              <a:rPr lang="en-US" sz="2000" dirty="0" smtClean="0"/>
              <a:t>• GALE: 4 </a:t>
            </a:r>
            <a:r>
              <a:rPr lang="en-US" sz="2000" dirty="0" err="1" smtClean="0"/>
              <a:t>mins</a:t>
            </a:r>
            <a:endParaRPr lang="en-US" sz="2000" dirty="0" smtClean="0"/>
          </a:p>
          <a:p>
            <a:pPr marL="0" lvl="2"/>
            <a:r>
              <a:rPr lang="en-US" sz="2000" dirty="0" smtClean="0"/>
              <a:t>• NSGA-II:  8 hours</a:t>
            </a:r>
          </a:p>
        </p:txBody>
      </p:sp>
    </p:spTree>
    <p:extLst>
      <p:ext uri="{BB962C8B-B14F-4D97-AF65-F5344CB8AC3E}">
        <p14:creationId xmlns:p14="http://schemas.microsoft.com/office/powerpoint/2010/main" val="20814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DTLZ1:from 2 to 8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" y="1405880"/>
            <a:ext cx="9144000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XOMO: estimates of effort, months, defects, risks</a:t>
            </a:r>
            <a:r>
              <a:rPr lang="en-US" dirty="0"/>
              <a:t> </a:t>
            </a:r>
            <a:r>
              <a:rPr lang="en-US" dirty="0" smtClean="0"/>
              <a:t>(on NASA </a:t>
            </a:r>
            <a:r>
              <a:rPr lang="en-US" dirty="0" smtClean="0"/>
              <a:t>projects)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52" y="1746171"/>
            <a:ext cx="7538037" cy="41607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5" y="2246147"/>
            <a:ext cx="8530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Flight</a:t>
            </a:r>
          </a:p>
          <a:p>
            <a:r>
              <a:rPr lang="en-US" sz="1600" dirty="0" smtClean="0"/>
              <a:t>systems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9155" y="3522634"/>
            <a:ext cx="8530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Ground</a:t>
            </a:r>
          </a:p>
          <a:p>
            <a:r>
              <a:rPr lang="en-US" sz="1600" dirty="0" smtClean="0"/>
              <a:t>systems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58489" y="4688547"/>
            <a:ext cx="971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Flight</a:t>
            </a:r>
          </a:p>
          <a:p>
            <a:r>
              <a:rPr lang="en-US" sz="1600" dirty="0" smtClean="0"/>
              <a:t>Guidance</a:t>
            </a:r>
          </a:p>
          <a:p>
            <a:r>
              <a:rPr lang="en-US" sz="1600" dirty="0" smtClean="0"/>
              <a:t>systems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349796" y="6164791"/>
            <a:ext cx="1503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NSGA-II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8917" y="6164334"/>
            <a:ext cx="10685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F2021"/>
                </a:solidFill>
              </a:rPr>
              <a:t>GALE</a:t>
            </a:r>
            <a:endParaRPr lang="en-US" sz="3200" b="1" dirty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7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</a:t>
            </a:r>
            <a:r>
              <a:rPr lang="en-US" dirty="0" smtClean="0"/>
              <a:t>use less CPU for search-based SE?</a:t>
            </a:r>
          </a:p>
          <a:p>
            <a:r>
              <a:rPr lang="en-US" dirty="0" smtClean="0"/>
              <a:t>How to use less CPU</a:t>
            </a:r>
          </a:p>
          <a:p>
            <a:pPr lvl="1"/>
            <a:r>
              <a:rPr lang="en-US" dirty="0" smtClean="0"/>
              <a:t>GALE’s “geometric search”  </a:t>
            </a:r>
          </a:p>
          <a:p>
            <a:r>
              <a:rPr lang="en-US" dirty="0" smtClean="0"/>
              <a:t>Experimental results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A </a:t>
            </a:r>
            <a:r>
              <a:rPr lang="en-US" dirty="0" smtClean="0"/>
              <a:t>challenge question:</a:t>
            </a:r>
          </a:p>
          <a:p>
            <a:pPr lvl="1"/>
            <a:r>
              <a:rPr lang="en-US" dirty="0" smtClean="0"/>
              <a:t>Are we making this too hard?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8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</a:t>
            </a:r>
            <a:r>
              <a:rPr lang="en-US" dirty="0" smtClean="0">
                <a:solidFill>
                  <a:srgbClr val="7F7F7F"/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</a:t>
            </a:r>
            <a:r>
              <a:rPr lang="en-US" dirty="0" smtClean="0">
                <a:solidFill>
                  <a:srgbClr val="A6A6A6"/>
                </a:solidFill>
              </a:rPr>
              <a:t>ss CPU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Experimental results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Related Work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Future work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56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127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MOEA/D: Zhang [15]</a:t>
            </a:r>
          </a:p>
          <a:p>
            <a:pPr lvl="1"/>
            <a:r>
              <a:rPr lang="en-US" dirty="0" smtClean="0"/>
              <a:t>Population0 </a:t>
            </a:r>
          </a:p>
          <a:p>
            <a:pPr lvl="2"/>
            <a:r>
              <a:rPr lang="en-US" dirty="0" smtClean="0"/>
              <a:t>assignment of random objective weights</a:t>
            </a:r>
          </a:p>
          <a:p>
            <a:pPr lvl="2"/>
            <a:r>
              <a:rPr lang="en-US" dirty="0" smtClean="0"/>
              <a:t>clustering of candidates with different directions</a:t>
            </a:r>
          </a:p>
          <a:p>
            <a:pPr lvl="1"/>
            <a:r>
              <a:rPr lang="en-US" dirty="0" smtClean="0"/>
              <a:t>Afterwards: spreads </a:t>
            </a:r>
            <a:br>
              <a:rPr lang="en-US" dirty="0" smtClean="0"/>
            </a:br>
            <a:r>
              <a:rPr lang="en-US" dirty="0" smtClean="0"/>
              <a:t>in all directions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SPEA2, NSGA-II, PSO, DE, MOEA/D, </a:t>
            </a:r>
            <a:r>
              <a:rPr lang="en-US" dirty="0" err="1" smtClean="0"/>
              <a:t>Tabu</a:t>
            </a:r>
            <a:r>
              <a:rPr lang="en-US" dirty="0" smtClean="0"/>
              <a:t>..</a:t>
            </a:r>
          </a:p>
          <a:p>
            <a:pPr lvl="1"/>
            <a:r>
              <a:rPr lang="en-US" dirty="0" smtClean="0"/>
              <a:t>All O(N) evaluations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03187" y="1600822"/>
            <a:ext cx="381127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700" dirty="0"/>
              <a:t>Various local search methods (</a:t>
            </a:r>
            <a:r>
              <a:rPr lang="en-US" sz="2700" dirty="0" err="1"/>
              <a:t>Peng</a:t>
            </a:r>
            <a:r>
              <a:rPr lang="en-US" sz="2700" dirty="0"/>
              <a:t> [40])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None known in SE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None boasting GALE’s reduced runtimes</a:t>
            </a:r>
          </a:p>
          <a:p>
            <a:pPr>
              <a:lnSpc>
                <a:spcPct val="80000"/>
              </a:lnSpc>
            </a:pPr>
            <a:endParaRPr lang="en-US" sz="2700" dirty="0"/>
          </a:p>
          <a:p>
            <a:pPr>
              <a:lnSpc>
                <a:spcPct val="80000"/>
              </a:lnSpc>
            </a:pPr>
            <a:r>
              <a:rPr lang="en-US" sz="2700" dirty="0"/>
              <a:t>Response </a:t>
            </a:r>
            <a:r>
              <a:rPr lang="en-US" sz="2700" dirty="0"/>
              <a:t>surface </a:t>
            </a:r>
            <a:r>
              <a:rPr lang="en-US" sz="2700" dirty="0"/>
              <a:t>methods </a:t>
            </a:r>
            <a:r>
              <a:rPr lang="en-US" sz="2700" dirty="0" err="1"/>
              <a:t>Zuluaga</a:t>
            </a:r>
            <a:r>
              <a:rPr lang="en-US" sz="2700" dirty="0"/>
              <a:t> </a:t>
            </a:r>
            <a:r>
              <a:rPr lang="en-US" sz="2700" dirty="0"/>
              <a:t>[8]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Parametric assumptions about Pareto frontier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Active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9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</a:t>
            </a:r>
            <a:r>
              <a:rPr lang="en-US" dirty="0" smtClean="0">
                <a:solidFill>
                  <a:srgbClr val="7F7F7F"/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</a:t>
            </a:r>
            <a:r>
              <a:rPr lang="en-US" dirty="0" smtClean="0">
                <a:solidFill>
                  <a:srgbClr val="A6A6A6"/>
                </a:solidFill>
              </a:rPr>
              <a:t>ss CPU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Future work</a:t>
            </a:r>
            <a:endParaRPr lang="en-US" b="1" dirty="0" smtClean="0">
              <a:solidFill>
                <a:srgbClr val="9F2021"/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2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233665"/>
            <a:ext cx="4040188" cy="395128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Siegmund</a:t>
            </a:r>
            <a:r>
              <a:rPr lang="en-US" dirty="0" smtClean="0"/>
              <a:t> &amp; </a:t>
            </a:r>
            <a:r>
              <a:rPr lang="en-US" dirty="0" err="1" smtClean="0"/>
              <a:t>Apel’s</a:t>
            </a:r>
            <a:r>
              <a:rPr lang="en-US" dirty="0" smtClean="0"/>
              <a:t> runtime configuration models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Rungta’s</a:t>
            </a:r>
            <a:r>
              <a:rPr lang="en-US" dirty="0" smtClean="0"/>
              <a:t> NASA models of space pilots flying MARS missions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100s of </a:t>
            </a:r>
            <a:r>
              <a:rPr lang="en-US" dirty="0" err="1" smtClean="0"/>
              <a:t>Horkoff’s</a:t>
            </a:r>
            <a:r>
              <a:rPr lang="en-US" dirty="0" smtClean="0"/>
              <a:t> </a:t>
            </a:r>
            <a:r>
              <a:rPr lang="en-US" dirty="0" err="1" smtClean="0"/>
              <a:t>softgoal</a:t>
            </a:r>
            <a:r>
              <a:rPr lang="en-US" dirty="0" smtClean="0"/>
              <a:t> models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Software product lines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T</a:t>
            </a:r>
            <a:r>
              <a:rPr lang="en-US" dirty="0" smtClean="0"/>
              <a:t>ool </a:t>
            </a:r>
            <a:r>
              <a:rPr lang="en-US" dirty="0"/>
              <a:t>B</a:t>
            </a:r>
            <a:r>
              <a:rPr lang="en-US" dirty="0" smtClean="0"/>
              <a:t>uilding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233665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Explanation systems</a:t>
            </a:r>
          </a:p>
          <a:p>
            <a:pPr lvl="1"/>
            <a:r>
              <a:rPr lang="en-US" dirty="0"/>
              <a:t>Complex MOEA tasks solved by reflecting on only a few dozen examples</a:t>
            </a:r>
          </a:p>
          <a:p>
            <a:pPr lvl="1"/>
            <a:r>
              <a:rPr lang="en-US" dirty="0"/>
              <a:t>Human in the loop guidance for the </a:t>
            </a:r>
            <a:r>
              <a:rPr lang="en-US" dirty="0" smtClean="0"/>
              <a:t>inference?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remains one loophole GALE did not exploit</a:t>
            </a:r>
            <a:endParaRPr lang="en-US" dirty="0"/>
          </a:p>
          <a:p>
            <a:pPr lvl="1"/>
            <a:r>
              <a:rPr lang="en-US" dirty="0" smtClean="0"/>
              <a:t>So after GALE </a:t>
            </a:r>
            <a:r>
              <a:rPr lang="en-US" dirty="0"/>
              <a:t>comes </a:t>
            </a:r>
            <a:r>
              <a:rPr lang="en-US" dirty="0" smtClean="0"/>
              <a:t>STORM,</a:t>
            </a:r>
          </a:p>
          <a:p>
            <a:pPr lvl="1"/>
            <a:r>
              <a:rPr lang="en-US" dirty="0" smtClean="0"/>
              <a:t>Work in progress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9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GALE’s “geometric search” 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 “active learning”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Experimental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rgbClr val="9F2021"/>
                </a:solidFill>
              </a:rPr>
              <a:t>A challenge question:</a:t>
            </a:r>
          </a:p>
          <a:p>
            <a:pPr lvl="1"/>
            <a:r>
              <a:rPr lang="en-US" b="1" dirty="0" smtClean="0">
                <a:solidFill>
                  <a:srgbClr val="9F2021"/>
                </a:solidFill>
              </a:rPr>
              <a:t>Are we making this too hard?</a:t>
            </a:r>
            <a:endParaRPr lang="en-US" b="1" dirty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9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629"/>
            <a:ext cx="8229600" cy="1143000"/>
          </a:xfrm>
        </p:spPr>
        <p:txBody>
          <a:bodyPr/>
          <a:lstStyle/>
          <a:p>
            <a:r>
              <a:rPr lang="en-US" dirty="0" smtClean="0"/>
              <a:t>GALE’s dangerous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80" y="1271106"/>
            <a:ext cx="8679480" cy="5200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Simple approximations exist for seemingly complex problems.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Researchers jump to the complex </a:t>
            </a:r>
            <a:br>
              <a:rPr lang="en-US" sz="2400" dirty="0" smtClean="0"/>
            </a:br>
            <a:r>
              <a:rPr lang="en-US" sz="2400" dirty="0" smtClean="0"/>
              <a:t>before exploring the simpler.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Test supposedly sophisticated </a:t>
            </a:r>
            <a:r>
              <a:rPr lang="en-US" sz="2400" dirty="0" err="1" smtClean="0"/>
              <a:t>vs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simpler alternates (the straw man ).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My career: “my straw men don’t burn”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678902"/>
            <a:ext cx="7412129" cy="2008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87" y="3661215"/>
            <a:ext cx="2921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6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54" y="1501424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0131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Linear-time recursive descent 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818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79" y="1230288"/>
            <a:ext cx="4847890" cy="56974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054" y="1501424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0131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Linear-time recursive descent 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8353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79" y="1230288"/>
            <a:ext cx="4847890" cy="56974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054" y="1501424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5841" y="3005692"/>
            <a:ext cx="3099758" cy="372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Find splits using FASTMAP [</a:t>
            </a:r>
            <a:r>
              <a:rPr lang="en-US" dirty="0" err="1"/>
              <a:t>Faloutsos</a:t>
            </a:r>
            <a:r>
              <a:rPr lang="en-US" dirty="0"/>
              <a:t> &amp; Lin </a:t>
            </a:r>
            <a:r>
              <a:rPr lang="fr-FR" dirty="0"/>
              <a:t>’</a:t>
            </a:r>
            <a:r>
              <a:rPr lang="en-US" dirty="0"/>
              <a:t>95</a:t>
            </a:r>
            <a:r>
              <a:rPr lang="en-US" dirty="0" smtClean="0"/>
              <a:t>]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W= anything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X= most distant to W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Y= most distant to X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O(2N)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At each level only check for dominance of XY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Leaves =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non-dominated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examples (</a:t>
            </a:r>
            <a:r>
              <a:rPr lang="en-US" dirty="0" smtClean="0">
                <a:solidFill>
                  <a:schemeClr val="bg1"/>
                </a:solidFill>
              </a:rPr>
              <a:t>i.e. the Pareto frontier)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0131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Linear-time recursive descent 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4601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use less CPU for search-based SE?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Experimental results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Related work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Futur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 work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1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79" y="1230288"/>
            <a:ext cx="4847890" cy="56974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054" y="1501424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5841" y="3005692"/>
            <a:ext cx="3099758" cy="372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Find splits using FASTMAP [</a:t>
            </a:r>
            <a:r>
              <a:rPr lang="en-US" dirty="0" err="1"/>
              <a:t>Faloutsos</a:t>
            </a:r>
            <a:r>
              <a:rPr lang="en-US" dirty="0"/>
              <a:t> &amp; Lin </a:t>
            </a:r>
            <a:r>
              <a:rPr lang="fr-FR" dirty="0"/>
              <a:t>’</a:t>
            </a:r>
            <a:r>
              <a:rPr lang="en-US" dirty="0"/>
              <a:t>95</a:t>
            </a:r>
            <a:r>
              <a:rPr lang="en-US" dirty="0" smtClean="0"/>
              <a:t>]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W= anything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X= most distant to W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Y= most distant to X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O(2N)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At each level only check for dominance of XY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Leaves =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non-dominated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examples (</a:t>
            </a:r>
            <a:r>
              <a:rPr lang="en-US" dirty="0" smtClean="0">
                <a:solidFill>
                  <a:schemeClr val="bg1"/>
                </a:solidFill>
              </a:rPr>
              <a:t>i.e. the Pareto frontier)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55659" y="1762281"/>
            <a:ext cx="1733819" cy="24879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0131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Linear-time recursive descent 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390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79" y="1230288"/>
            <a:ext cx="4847890" cy="56974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054" y="1501424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5841" y="3005692"/>
            <a:ext cx="3099758" cy="372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Find splits using FASTMAP [</a:t>
            </a:r>
            <a:r>
              <a:rPr lang="en-US" dirty="0" err="1"/>
              <a:t>Faloutsos</a:t>
            </a:r>
            <a:r>
              <a:rPr lang="en-US" dirty="0"/>
              <a:t> &amp; Lin </a:t>
            </a:r>
            <a:r>
              <a:rPr lang="fr-FR" dirty="0"/>
              <a:t>’</a:t>
            </a:r>
            <a:r>
              <a:rPr lang="en-US" dirty="0"/>
              <a:t>95</a:t>
            </a:r>
            <a:r>
              <a:rPr lang="en-US" dirty="0" smtClean="0"/>
              <a:t>]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W= anything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X= most distant to W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Y= most distant to X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O(2N)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At each level only check for dominance of XY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Leaves =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non-dominated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examples (</a:t>
            </a:r>
            <a:r>
              <a:rPr lang="en-US" dirty="0" smtClean="0">
                <a:solidFill>
                  <a:schemeClr val="bg1"/>
                </a:solidFill>
              </a:rPr>
              <a:t>i.e. the Pareto frontier)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55659" y="1762281"/>
            <a:ext cx="1733819" cy="24879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8214" y="4532523"/>
            <a:ext cx="1231263" cy="50904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5786" y="5260897"/>
            <a:ext cx="900568" cy="1613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0131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Linear-time recursive descent 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8728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79" y="1230288"/>
            <a:ext cx="4847890" cy="56974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054" y="1501424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899481" y="1850000"/>
            <a:ext cx="5676265" cy="4203435"/>
            <a:chOff x="5344146" y="1576031"/>
            <a:chExt cx="5676265" cy="4203435"/>
          </a:xfrm>
        </p:grpSpPr>
        <p:pic>
          <p:nvPicPr>
            <p:cNvPr id="15" name="Picture 14" descr="Screen Shot 2012-09-22 at 12.01.46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146" y="1576031"/>
              <a:ext cx="5676265" cy="3524565"/>
            </a:xfrm>
            <a:prstGeom prst="rect">
              <a:avLst/>
            </a:prstGeom>
            <a:ln w="127000">
              <a:solidFill>
                <a:srgbClr val="FF0000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5948247" y="5133135"/>
              <a:ext cx="1547231" cy="646331"/>
            </a:xfrm>
            <a:prstGeom prst="rect">
              <a:avLst/>
            </a:prstGeom>
            <a:solidFill>
              <a:srgbClr val="C0504D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14 evaluations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o</a:t>
              </a:r>
              <a:r>
                <a:rPr lang="en-US" dirty="0" smtClean="0">
                  <a:solidFill>
                    <a:schemeClr val="bg1"/>
                  </a:solidFill>
                </a:rPr>
                <a:t>f goals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5841" y="3005692"/>
            <a:ext cx="3099758" cy="372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Find splits using FASTMAP [</a:t>
            </a:r>
            <a:r>
              <a:rPr lang="en-US" dirty="0" err="1"/>
              <a:t>Faloutsos</a:t>
            </a:r>
            <a:r>
              <a:rPr lang="en-US" dirty="0"/>
              <a:t> &amp; Lin </a:t>
            </a:r>
            <a:r>
              <a:rPr lang="fr-FR" dirty="0"/>
              <a:t>’</a:t>
            </a:r>
            <a:r>
              <a:rPr lang="en-US" dirty="0"/>
              <a:t>95</a:t>
            </a:r>
            <a:r>
              <a:rPr lang="en-US" dirty="0" smtClean="0"/>
              <a:t>]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W= anything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X= most distant to W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Y= most distant to X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O(2N)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At each level only check for dominance of XY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Leaves =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non-dominated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examples (</a:t>
            </a:r>
            <a:r>
              <a:rPr lang="en-US" dirty="0" smtClean="0">
                <a:solidFill>
                  <a:schemeClr val="bg1"/>
                </a:solidFill>
              </a:rPr>
              <a:t>i.e. the Pareto frontier)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55659" y="1762281"/>
            <a:ext cx="1733819" cy="24879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8214" y="4532523"/>
            <a:ext cx="1231263" cy="50904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5786" y="5260897"/>
            <a:ext cx="900568" cy="1613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0131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Linear-time recursive descent 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046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79" y="1230288"/>
            <a:ext cx="4847890" cy="56974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054" y="1501424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899481" y="1850000"/>
            <a:ext cx="5676265" cy="4203435"/>
            <a:chOff x="5344146" y="1576031"/>
            <a:chExt cx="5676265" cy="4203435"/>
          </a:xfrm>
        </p:grpSpPr>
        <p:pic>
          <p:nvPicPr>
            <p:cNvPr id="15" name="Picture 14" descr="Screen Shot 2012-09-22 at 12.01.46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146" y="1576031"/>
              <a:ext cx="5676265" cy="3524565"/>
            </a:xfrm>
            <a:prstGeom prst="rect">
              <a:avLst/>
            </a:prstGeom>
            <a:ln w="127000">
              <a:solidFill>
                <a:srgbClr val="FF0000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5948247" y="5133135"/>
              <a:ext cx="1547231" cy="646331"/>
            </a:xfrm>
            <a:prstGeom prst="rect">
              <a:avLst/>
            </a:prstGeom>
            <a:solidFill>
              <a:srgbClr val="C0504D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14 evaluations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o</a:t>
              </a:r>
              <a:r>
                <a:rPr lang="en-US" dirty="0" smtClean="0">
                  <a:solidFill>
                    <a:schemeClr val="bg1"/>
                  </a:solidFill>
                </a:rPr>
                <a:t>f goals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5841" y="3005692"/>
            <a:ext cx="3099758" cy="372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Find splits using FASTMAP [</a:t>
            </a:r>
            <a:r>
              <a:rPr lang="en-US" dirty="0" err="1"/>
              <a:t>Faloutsos</a:t>
            </a:r>
            <a:r>
              <a:rPr lang="en-US" dirty="0"/>
              <a:t> &amp; Lin </a:t>
            </a:r>
            <a:r>
              <a:rPr lang="fr-FR" dirty="0"/>
              <a:t>’</a:t>
            </a:r>
            <a:r>
              <a:rPr lang="en-US" dirty="0"/>
              <a:t>95</a:t>
            </a:r>
            <a:r>
              <a:rPr lang="en-US" dirty="0" smtClean="0"/>
              <a:t>]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W= anything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X= most distant to W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Y= most distant to X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O(2N)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At each level only check for dominance of XY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Leaves = </a:t>
            </a:r>
            <a:br>
              <a:rPr lang="en-US" sz="2000" dirty="0" smtClean="0"/>
            </a:br>
            <a:r>
              <a:rPr lang="en-US" sz="2000" dirty="0" smtClean="0"/>
              <a:t>non-dominated </a:t>
            </a:r>
            <a:br>
              <a:rPr lang="en-US" sz="2000" dirty="0" smtClean="0"/>
            </a:br>
            <a:r>
              <a:rPr lang="en-US" sz="2000" dirty="0" smtClean="0"/>
              <a:t>examples (</a:t>
            </a:r>
            <a:r>
              <a:rPr lang="en-US" dirty="0" smtClean="0"/>
              <a:t>i.e. the Pareto frontier)</a:t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55659" y="1762281"/>
            <a:ext cx="1733819" cy="24879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8214" y="4532523"/>
            <a:ext cx="1231263" cy="50904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5786" y="5260897"/>
            <a:ext cx="900568" cy="1613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0131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Linear-time recursive descent 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9835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CPU is more polluting:</a:t>
            </a:r>
            <a:br>
              <a:rPr lang="en-US" dirty="0" smtClean="0"/>
            </a:br>
            <a:r>
              <a:rPr lang="en-US" dirty="0" smtClean="0"/>
              <a:t>where do CPUs get their power?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879" y="1600200"/>
            <a:ext cx="4469161" cy="4860190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/>
              <a:t>Data centers consume 1.5% </a:t>
            </a:r>
            <a:br>
              <a:rPr lang="en-US" sz="2900" dirty="0"/>
            </a:br>
            <a:r>
              <a:rPr lang="en-US" sz="2900" dirty="0"/>
              <a:t>of globally electrical output </a:t>
            </a:r>
          </a:p>
          <a:p>
            <a:pPr lvl="1"/>
            <a:r>
              <a:rPr lang="en-US" sz="2900" dirty="0"/>
              <a:t>And growing</a:t>
            </a:r>
          </a:p>
          <a:p>
            <a:pPr lvl="1"/>
            <a:r>
              <a:rPr lang="en-US" sz="2900" dirty="0"/>
              <a:t>2013: 91 billion </a:t>
            </a:r>
            <a:r>
              <a:rPr lang="en-US" sz="2900" dirty="0" err="1"/>
              <a:t>Kwatt</a:t>
            </a:r>
            <a:r>
              <a:rPr lang="en-US" sz="2900" dirty="0"/>
              <a:t> </a:t>
            </a:r>
            <a:r>
              <a:rPr lang="en-US" sz="2900" dirty="0" err="1"/>
              <a:t>hrs</a:t>
            </a:r>
            <a:endParaRPr lang="en-US" sz="2900" dirty="0"/>
          </a:p>
          <a:p>
            <a:pPr lvl="1"/>
            <a:r>
              <a:rPr lang="en-US" sz="2900" dirty="0"/>
              <a:t>2020: 139 billion </a:t>
            </a:r>
            <a:r>
              <a:rPr lang="en-US" sz="2900" dirty="0" err="1"/>
              <a:t>Kwatt</a:t>
            </a:r>
            <a:r>
              <a:rPr lang="en-US" sz="2900" dirty="0"/>
              <a:t> </a:t>
            </a:r>
            <a:r>
              <a:rPr lang="en-US" sz="2900" dirty="0" err="1"/>
              <a:t>hrs</a:t>
            </a:r>
            <a:endParaRPr lang="en-US" sz="2900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Greenpeace:</a:t>
            </a:r>
          </a:p>
          <a:p>
            <a:pPr lvl="1"/>
            <a:r>
              <a:rPr lang="en-US" dirty="0" smtClean="0"/>
              <a:t>(Data centers are…) “perpetuating </a:t>
            </a:r>
            <a:r>
              <a:rPr lang="en-US" dirty="0"/>
              <a:t>our addiction to dirty energy technologies of the last two </a:t>
            </a:r>
            <a:r>
              <a:rPr lang="en-US" dirty="0" smtClean="0"/>
              <a:t>centuries”. 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Coal industry boasts:</a:t>
            </a:r>
          </a:p>
          <a:p>
            <a:pPr lvl="1"/>
            <a:r>
              <a:rPr lang="en-US" dirty="0" smtClean="0"/>
              <a:t>Big data runs on coal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Forbes magazine:</a:t>
            </a:r>
          </a:p>
          <a:p>
            <a:pPr lvl="1"/>
            <a:r>
              <a:rPr lang="en-US" dirty="0" smtClean="0"/>
              <a:t>Cloud begins with coal (and </a:t>
            </a:r>
            <a:r>
              <a:rPr lang="en-US" dirty="0" err="1" smtClean="0"/>
              <a:t>frakking</a:t>
            </a:r>
            <a:r>
              <a:rPr lang="en-US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61" y="1697376"/>
            <a:ext cx="3902064" cy="25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7389" y="5202833"/>
            <a:ext cx="2485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[1] </a:t>
            </a:r>
            <a:r>
              <a:rPr lang="en-US" dirty="0" smtClean="0">
                <a:hlinkClick r:id="rId3"/>
              </a:rPr>
              <a:t>http://goo.gl/imKuxp</a:t>
            </a:r>
            <a:endParaRPr lang="en-US" dirty="0" smtClean="0"/>
          </a:p>
          <a:p>
            <a:r>
              <a:rPr lang="en-US" dirty="0" smtClean="0"/>
              <a:t>[2] </a:t>
            </a:r>
            <a:r>
              <a:rPr lang="en-US" dirty="0" smtClean="0">
                <a:hlinkClick r:id="rId4"/>
              </a:rPr>
              <a:t>http://goo.gl/iRpfC7</a:t>
            </a:r>
            <a:r>
              <a:rPr lang="en-US" dirty="0" smtClean="0"/>
              <a:t> </a:t>
            </a:r>
          </a:p>
          <a:p>
            <a:r>
              <a:rPr lang="en-US" dirty="0" smtClean="0"/>
              <a:t>[3] </a:t>
            </a:r>
            <a:r>
              <a:rPr lang="en-US" dirty="0" smtClean="0">
                <a:hlinkClick r:id="rId5"/>
              </a:rPr>
              <a:t>http://goo.gl/HPKjC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4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CPU is More Expensive:</a:t>
            </a:r>
            <a:br>
              <a:rPr lang="en-US" dirty="0" smtClean="0"/>
            </a:br>
            <a:r>
              <a:rPr lang="en-US" dirty="0" smtClean="0"/>
              <a:t>cloud facilities heavily monetized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8328"/>
            <a:ext cx="40386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000" dirty="0" smtClean="0"/>
              <a:t>Cloud </a:t>
            </a:r>
            <a:r>
              <a:rPr lang="en-US" sz="3000" dirty="0"/>
              <a:t>computation = heavily monetized</a:t>
            </a:r>
          </a:p>
          <a:p>
            <a:pPr lvl="1">
              <a:lnSpc>
                <a:spcPct val="80000"/>
              </a:lnSpc>
            </a:pPr>
            <a:r>
              <a:rPr lang="en-US" sz="3000" dirty="0"/>
              <a:t>Everything </a:t>
            </a:r>
            <a:r>
              <a:rPr lang="en-US" sz="3000" dirty="0" smtClean="0"/>
              <a:t>costs</a:t>
            </a:r>
          </a:p>
          <a:p>
            <a:pPr lvl="1">
              <a:lnSpc>
                <a:spcPct val="80000"/>
              </a:lnSpc>
            </a:pPr>
            <a:r>
              <a:rPr lang="en-US" sz="3000" dirty="0" smtClean="0"/>
              <a:t>Storage</a:t>
            </a:r>
          </a:p>
          <a:p>
            <a:pPr lvl="1">
              <a:lnSpc>
                <a:spcPct val="80000"/>
              </a:lnSpc>
            </a:pPr>
            <a:r>
              <a:rPr lang="en-US" sz="3000" dirty="0" smtClean="0"/>
              <a:t>Uploads</a:t>
            </a:r>
          </a:p>
          <a:p>
            <a:pPr lvl="1">
              <a:lnSpc>
                <a:spcPct val="80000"/>
              </a:lnSpc>
            </a:pPr>
            <a:r>
              <a:rPr lang="en-US" sz="3000" dirty="0"/>
              <a:t>D</a:t>
            </a:r>
            <a:r>
              <a:rPr lang="en-US" sz="3000" dirty="0" smtClean="0"/>
              <a:t>ownloads </a:t>
            </a:r>
          </a:p>
          <a:p>
            <a:pPr lvl="1">
              <a:lnSpc>
                <a:spcPct val="80000"/>
              </a:lnSpc>
            </a:pPr>
            <a:r>
              <a:rPr lang="en-US" sz="3000" dirty="0" smtClean="0"/>
              <a:t>CPU.</a:t>
            </a:r>
          </a:p>
          <a:p>
            <a:pPr lvl="1">
              <a:lnSpc>
                <a:spcPct val="80000"/>
              </a:lnSpc>
            </a:pPr>
            <a:endParaRPr lang="en-US" sz="3000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098" y="1808323"/>
            <a:ext cx="3297184" cy="42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3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9F2021"/>
                </a:solidFill>
              </a:rPr>
              <a:t>Why 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Experimental results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Related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Future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 </a:t>
            </a:r>
            <a:r>
              <a:rPr lang="en-US" dirty="0" smtClean="0">
                <a:solidFill>
                  <a:srgbClr val="7F7F7F"/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Are we making this too hard?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1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SBSE = CPU-intensive </a:t>
            </a:r>
            <a:endParaRPr lang="en-US" dirty="0"/>
          </a:p>
        </p:txBody>
      </p:sp>
      <p:pic>
        <p:nvPicPr>
          <p:cNvPr id="4" name="Picture 3" descr="Screen Shot 2013-12-21 at 9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0" y="2416554"/>
            <a:ext cx="4050421" cy="2611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75" y="1820487"/>
            <a:ext cx="322395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Explosive growth of SBSE papers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62" y="2416554"/>
            <a:ext cx="3779587" cy="3140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4971" y="1820487"/>
            <a:ext cx="413868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Evaluates 1000s, 1,000,000s of candidates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78915" y="5640112"/>
            <a:ext cx="5525145" cy="109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Cost = </a:t>
            </a: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         G *    O(N</a:t>
            </a:r>
            <a:r>
              <a:rPr lang="en-US" baseline="30000" dirty="0" smtClean="0"/>
              <a:t>2</a:t>
            </a:r>
            <a:r>
              <a:rPr lang="en-US" dirty="0" smtClean="0"/>
              <a:t>)    +     K             *  O(1) * 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858934" y="621381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684973" y="6201482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873093" y="624292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888593" y="623504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99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SBSE = everything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3664" y="1458603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400" dirty="0" smtClean="0"/>
              <a:t> 1. </a:t>
            </a:r>
            <a:r>
              <a:rPr lang="en-GB" sz="1400" dirty="0"/>
              <a:t>Requirements 	Menzies, Feather, </a:t>
            </a:r>
            <a:r>
              <a:rPr lang="en-GB" sz="1400" dirty="0" err="1"/>
              <a:t>Bagnall</a:t>
            </a:r>
            <a:r>
              <a:rPr lang="en-GB" sz="1400" dirty="0"/>
              <a:t>, </a:t>
            </a:r>
            <a:r>
              <a:rPr lang="en-GB" sz="1400" dirty="0" err="1"/>
              <a:t>Mansouri</a:t>
            </a:r>
            <a:r>
              <a:rPr lang="en-GB" sz="14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2. Transformation	Cooper, Ryan, </a:t>
            </a:r>
            <a:r>
              <a:rPr lang="en-GB" sz="1400" dirty="0" err="1" smtClean="0"/>
              <a:t>Schielke</a:t>
            </a:r>
            <a:r>
              <a:rPr lang="en-GB" sz="1400" dirty="0" smtClean="0"/>
              <a:t>, Subramanian, </a:t>
            </a:r>
            <a:r>
              <a:rPr lang="en-GB" sz="1400" dirty="0" err="1" smtClean="0"/>
              <a:t>Fatiregun</a:t>
            </a:r>
            <a:r>
              <a:rPr lang="en-GB" sz="14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3.Effort prediction 	Aguilar-Ruiz, Burgess, </a:t>
            </a:r>
            <a:r>
              <a:rPr lang="en-GB" sz="1400" dirty="0" err="1" smtClean="0"/>
              <a:t>Dolado</a:t>
            </a:r>
            <a:r>
              <a:rPr lang="en-GB" sz="1400" dirty="0" smtClean="0"/>
              <a:t>, </a:t>
            </a:r>
            <a:r>
              <a:rPr lang="en-GB" sz="1400" dirty="0" err="1" smtClean="0"/>
              <a:t>Lefley</a:t>
            </a:r>
            <a:r>
              <a:rPr lang="en-GB" sz="1400" dirty="0" smtClean="0"/>
              <a:t>, </a:t>
            </a:r>
            <a:r>
              <a:rPr lang="en-GB" sz="1400" dirty="0" err="1" smtClean="0"/>
              <a:t>Shepperd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4. Management	Alba, 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Chicano, Di </a:t>
            </a:r>
            <a:r>
              <a:rPr lang="en-GB" sz="1400" dirty="0" err="1" smtClean="0"/>
              <a:t>Pentam</a:t>
            </a:r>
            <a:r>
              <a:rPr lang="en-GB" sz="1400" dirty="0" smtClean="0"/>
              <a:t> Greer, </a:t>
            </a:r>
            <a:r>
              <a:rPr lang="en-GB" sz="1400" dirty="0" err="1" smtClean="0"/>
              <a:t>Ruhe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5. Heap allocation	Cohen, </a:t>
            </a:r>
            <a:r>
              <a:rPr lang="en-GB" sz="1400" dirty="0" err="1" smtClean="0"/>
              <a:t>Kooi</a:t>
            </a:r>
            <a:r>
              <a:rPr lang="en-GB" sz="1400" dirty="0" smtClean="0"/>
              <a:t>, </a:t>
            </a:r>
            <a:r>
              <a:rPr lang="en-GB" sz="1400" dirty="0" err="1" smtClean="0"/>
              <a:t>Srisa</a:t>
            </a:r>
            <a:r>
              <a:rPr lang="en-GB" sz="14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6. Regression test	Li, </a:t>
            </a:r>
            <a:r>
              <a:rPr lang="en-GB" sz="1400" dirty="0" err="1" smtClean="0"/>
              <a:t>Yoo</a:t>
            </a:r>
            <a:r>
              <a:rPr lang="en-GB" sz="1400" dirty="0" smtClean="0"/>
              <a:t>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, </a:t>
            </a:r>
            <a:r>
              <a:rPr lang="en-GB" sz="1400" dirty="0" err="1" smtClean="0"/>
              <a:t>Rothermel</a:t>
            </a:r>
            <a:r>
              <a:rPr lang="en-GB" sz="1400" dirty="0" smtClean="0"/>
              <a:t>, Walcott, </a:t>
            </a:r>
            <a:r>
              <a:rPr lang="en-GB" sz="1400" dirty="0" err="1" smtClean="0"/>
              <a:t>Soffa</a:t>
            </a:r>
            <a:r>
              <a:rPr lang="en-GB" sz="1400" dirty="0" smtClean="0"/>
              <a:t>, </a:t>
            </a:r>
            <a:r>
              <a:rPr lang="en-GB" sz="1400" dirty="0" err="1" smtClean="0"/>
              <a:t>Kampfhamer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7. SOA 	</a:t>
            </a:r>
            <a:r>
              <a:rPr lang="en-GB" sz="1400" dirty="0" err="1" smtClean="0"/>
              <a:t>Canfora</a:t>
            </a:r>
            <a:r>
              <a:rPr lang="en-GB" sz="1400" dirty="0" smtClean="0"/>
              <a:t>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Esposito, </a:t>
            </a:r>
            <a:r>
              <a:rPr lang="en-GB" sz="1400" dirty="0" err="1" smtClean="0"/>
              <a:t>Villani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8. Refactoring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Briand, </a:t>
            </a:r>
            <a:r>
              <a:rPr lang="en-GB" sz="1400" dirty="0" err="1" smtClean="0"/>
              <a:t>Cinneide</a:t>
            </a:r>
            <a:r>
              <a:rPr lang="en-GB" sz="1400" dirty="0" smtClean="0"/>
              <a:t>, O’Keeffe, Merlo, </a:t>
            </a:r>
            <a:r>
              <a:rPr lang="en-GB" sz="1400" dirty="0" err="1" smtClean="0"/>
              <a:t>Seng</a:t>
            </a:r>
            <a:r>
              <a:rPr lang="en-GB" sz="1400" dirty="0" smtClean="0"/>
              <a:t>, </a:t>
            </a:r>
            <a:r>
              <a:rPr lang="en-GB" sz="1400" dirty="0" err="1" smtClean="0"/>
              <a:t>Tratt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9. Test Generation	Alba, Binkley, </a:t>
            </a:r>
            <a:r>
              <a:rPr lang="en-GB" sz="1400" dirty="0" err="1" smtClean="0"/>
              <a:t>Bottaci</a:t>
            </a:r>
            <a:r>
              <a:rPr lang="en-GB" sz="1400" dirty="0" smtClean="0"/>
              <a:t>, Briand, Chicano, Clark, Cohen, </a:t>
            </a:r>
            <a:r>
              <a:rPr lang="en-GB" sz="1400" dirty="0" err="1" smtClean="0"/>
              <a:t>Gutjahr</a:t>
            </a:r>
            <a:r>
              <a:rPr lang="en-GB" sz="1400" dirty="0" smtClean="0"/>
              <a:t>,  </a:t>
            </a:r>
            <a:r>
              <a:rPr lang="en-GB" sz="1400" dirty="0" err="1" smtClean="0"/>
              <a:t>Harrold</a:t>
            </a:r>
            <a:r>
              <a:rPr lang="en-GB" sz="1400" dirty="0" smtClean="0"/>
              <a:t>, Holcombe, Jones, </a:t>
            </a:r>
            <a:r>
              <a:rPr lang="en-GB" sz="1400" dirty="0" err="1" smtClean="0"/>
              <a:t>Korel</a:t>
            </a:r>
            <a:r>
              <a:rPr lang="en-GB" sz="1400" dirty="0" smtClean="0"/>
              <a:t>, </a:t>
            </a:r>
            <a:r>
              <a:rPr lang="en-GB" sz="1400" dirty="0" err="1" smtClean="0"/>
              <a:t>Pargass</a:t>
            </a:r>
            <a:r>
              <a:rPr lang="en-GB" sz="1400" dirty="0" smtClean="0"/>
              <a:t>, Reformat, Roper, McMinn, Michael, </a:t>
            </a:r>
            <a:r>
              <a:rPr lang="en-GB" sz="1400" dirty="0" err="1" smtClean="0"/>
              <a:t>Sthamer</a:t>
            </a:r>
            <a:r>
              <a:rPr lang="en-GB" sz="1400" dirty="0" smtClean="0"/>
              <a:t>, Tracy, </a:t>
            </a:r>
            <a:r>
              <a:rPr lang="en-GB" sz="1400" dirty="0" err="1" smtClean="0"/>
              <a:t>Tonella,Xanthakis</a:t>
            </a:r>
            <a:r>
              <a:rPr lang="en-GB" sz="14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10. Maintenance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Lutz,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</a:t>
            </a:r>
            <a:r>
              <a:rPr lang="en-GB" sz="1400" dirty="0" err="1" smtClean="0"/>
              <a:t>Madhavi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r>
              <a:rPr lang="en-GB" sz="14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11. Model checking	Alba, Chicano, </a:t>
            </a:r>
            <a:r>
              <a:rPr lang="en-GB" sz="1400" dirty="0" err="1" smtClean="0"/>
              <a:t>Godefroid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12. Probing	Cohen,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13. UIOs	</a:t>
            </a:r>
            <a:r>
              <a:rPr lang="en-GB" sz="1400" dirty="0" err="1" smtClean="0"/>
              <a:t>Derderian</a:t>
            </a:r>
            <a:r>
              <a:rPr lang="en-GB" sz="1400" dirty="0" smtClean="0"/>
              <a:t>, </a:t>
            </a:r>
            <a:r>
              <a:rPr lang="en-GB" sz="1400" dirty="0" err="1" smtClean="0"/>
              <a:t>Guo</a:t>
            </a:r>
            <a:r>
              <a:rPr lang="en-GB" sz="1400" dirty="0" smtClean="0"/>
              <a:t>, </a:t>
            </a:r>
            <a:r>
              <a:rPr lang="en-GB" sz="1400" dirty="0" err="1" smtClean="0"/>
              <a:t>Hierons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14. Comprehension	Gold, Li, </a:t>
            </a:r>
            <a:r>
              <a:rPr lang="en-GB" sz="1400" dirty="0" err="1" smtClean="0"/>
              <a:t>Mahdavi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15. Protocols	Alba, Clark, Jacob, </a:t>
            </a:r>
            <a:r>
              <a:rPr lang="en-GB" sz="1400" dirty="0" err="1" smtClean="0"/>
              <a:t>Troya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16. Component </a:t>
            </a:r>
            <a:r>
              <a:rPr lang="en-GB" sz="1400" dirty="0" err="1" smtClean="0"/>
              <a:t>sel</a:t>
            </a:r>
            <a:r>
              <a:rPr lang="en-GB" sz="1400" dirty="0" smtClean="0"/>
              <a:t>	Baker, </a:t>
            </a:r>
            <a:r>
              <a:rPr lang="en-GB" sz="1400" dirty="0" err="1" smtClean="0"/>
              <a:t>Skaliotis</a:t>
            </a:r>
            <a:r>
              <a:rPr lang="en-GB" sz="1400" dirty="0" smtClean="0"/>
              <a:t>, </a:t>
            </a:r>
            <a:r>
              <a:rPr lang="en-GB" sz="1400" dirty="0" err="1" smtClean="0"/>
              <a:t>Steinhofel</a:t>
            </a:r>
            <a:r>
              <a:rPr lang="en-GB" sz="1400" dirty="0" smtClean="0"/>
              <a:t>, </a:t>
            </a:r>
            <a:r>
              <a:rPr lang="en-GB" sz="1400" dirty="0" err="1" smtClean="0"/>
              <a:t>Yoo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17. Agent Oriented	Haas, </a:t>
            </a:r>
            <a:r>
              <a:rPr lang="en-GB" sz="1400" dirty="0" err="1" smtClean="0"/>
              <a:t>Peysakhov</a:t>
            </a:r>
            <a:r>
              <a:rPr lang="en-GB" sz="1400" dirty="0" smtClean="0"/>
              <a:t>, Sinclair, </a:t>
            </a:r>
            <a:r>
              <a:rPr lang="en-GB" sz="1400" dirty="0" err="1" smtClean="0"/>
              <a:t>Shami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endParaRPr lang="en-US" sz="14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85265" y="17554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97965" y="20475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97965" y="2339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23365" y="26317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36065" y="28984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36065" y="3177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48765" y="34572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48765" y="3736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3365" y="4447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23365" y="4752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36065" y="50447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23365" y="52733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36065" y="5590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36065" y="58575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36065" y="61242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8765" y="64290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2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230724" cy="69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7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reasons to use less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ess power consumption </a:t>
            </a:r>
          </a:p>
          <a:p>
            <a:pPr lvl="1"/>
            <a:r>
              <a:rPr lang="en-US" dirty="0" smtClean="0"/>
              <a:t> less power generation = less pollution</a:t>
            </a:r>
          </a:p>
          <a:p>
            <a:r>
              <a:rPr lang="en-US" dirty="0"/>
              <a:t>L</a:t>
            </a:r>
            <a:r>
              <a:rPr lang="en-US" dirty="0" smtClean="0"/>
              <a:t>ess cost</a:t>
            </a:r>
          </a:p>
          <a:p>
            <a:pPr lvl="1"/>
            <a:r>
              <a:rPr lang="en-US" dirty="0" smtClean="0"/>
              <a:t>of hardware 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 cloud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7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1355</Words>
  <Application>Microsoft Macintosh PowerPoint</Application>
  <PresentationFormat>On-screen Show (4:3)</PresentationFormat>
  <Paragraphs>380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 </vt:lpstr>
      <vt:lpstr>PowerPoint Presentation</vt:lpstr>
      <vt:lpstr>This talk</vt:lpstr>
      <vt:lpstr>This talk</vt:lpstr>
      <vt:lpstr>This talk</vt:lpstr>
      <vt:lpstr>SBSE = CPU-intensive </vt:lpstr>
      <vt:lpstr> SBSE = everything</vt:lpstr>
      <vt:lpstr>PowerPoint Presentation</vt:lpstr>
      <vt:lpstr>Many reasons to use less CPU</vt:lpstr>
      <vt:lpstr>More CPU is more confusing: who understands all that output?</vt:lpstr>
      <vt:lpstr>This talk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PowerPoint Presentation</vt:lpstr>
      <vt:lpstr>PowerPoint Presentation</vt:lpstr>
      <vt:lpstr>This talk</vt:lpstr>
      <vt:lpstr>Sample models</vt:lpstr>
      <vt:lpstr>Comparison algorithms</vt:lpstr>
      <vt:lpstr>Evaluations per generation:  GALE = O(log(N)); Others = O(N) </vt:lpstr>
      <vt:lpstr>For small models, not much slower For big models, 100 times faster</vt:lpstr>
      <vt:lpstr>Other Performance Measures</vt:lpstr>
      <vt:lpstr>Statistical comparisons improvements pop0 to last pop</vt:lpstr>
      <vt:lpstr>One big models, GALE does very well</vt:lpstr>
      <vt:lpstr>DTLZ1:from 2 to 8 goals</vt:lpstr>
      <vt:lpstr>XOMO: estimates of effort, months, defects, risks (on NASA projects)</vt:lpstr>
      <vt:lpstr>This talk</vt:lpstr>
      <vt:lpstr>Related work</vt:lpstr>
      <vt:lpstr>This talk</vt:lpstr>
      <vt:lpstr>Future work</vt:lpstr>
      <vt:lpstr>This talk</vt:lpstr>
      <vt:lpstr>GALE’s dangerous idea</vt:lpstr>
      <vt:lpstr>PowerPoint Presentation</vt:lpstr>
      <vt:lpstr>Linear-time recursive descent clustering</vt:lpstr>
      <vt:lpstr>Linear-time recursive descent clustering</vt:lpstr>
      <vt:lpstr>Linear-time recursive descent clustering</vt:lpstr>
      <vt:lpstr>Linear-time recursive descent clustering</vt:lpstr>
      <vt:lpstr>Linear-time recursive descent clustering</vt:lpstr>
      <vt:lpstr>Linear-time recursive descent clustering</vt:lpstr>
      <vt:lpstr>Linear-time recursive descent clustering</vt:lpstr>
      <vt:lpstr>More CPU is more polluting: where do CPUs get their power?</vt:lpstr>
      <vt:lpstr>More CPU is More Expensive: cloud facilities heavily monetized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478</cp:revision>
  <dcterms:created xsi:type="dcterms:W3CDTF">2015-08-29T21:53:46Z</dcterms:created>
  <dcterms:modified xsi:type="dcterms:W3CDTF">2015-08-31T03:33:27Z</dcterms:modified>
</cp:coreProperties>
</file>